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CS Gordon Serif" panose="020B0604020202020204" charset="0"/>
      <p:regular r:id="rId16"/>
    </p:embeddedFont>
    <p:embeddedFont>
      <p:font typeface="DM Sans Bold" panose="020B0604020202020204" charset="-94"/>
      <p:regular r:id="rId17"/>
    </p:embeddedFont>
    <p:embeddedFont>
      <p:font typeface="Muli" panose="020B0604020202020204" charset="-94"/>
      <p:regular r:id="rId18"/>
    </p:embeddedFont>
    <p:embeddedFont>
      <p:font typeface="Muli Bold" panose="020B0604020202020204" charset="-94"/>
      <p:regular r:id="rId19"/>
    </p:embeddedFont>
    <p:embeddedFont>
      <p:font typeface="Muli Bold Italics" panose="020B0604020202020204" charset="-94"/>
      <p:regular r:id="rId20"/>
    </p:embeddedFont>
    <p:embeddedFont>
      <p:font typeface="Muli Ultra-Bold" panose="020B0604020202020204" charset="-9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4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02.08.2024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18" Type="http://schemas.openxmlformats.org/officeDocument/2006/relationships/image" Target="../media/image4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16.png"/><Relationship Id="rId5" Type="http://schemas.openxmlformats.org/officeDocument/2006/relationships/image" Target="../media/image1.png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image" Target="../media/image11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4.svg"/><Relationship Id="rId5" Type="http://schemas.openxmlformats.org/officeDocument/2006/relationships/image" Target="../media/image10.png"/><Relationship Id="rId10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9.svg"/><Relationship Id="rId9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35.svg"/><Relationship Id="rId5" Type="http://schemas.openxmlformats.org/officeDocument/2006/relationships/image" Target="../media/image8.png"/><Relationship Id="rId10" Type="http://schemas.openxmlformats.org/officeDocument/2006/relationships/image" Target="../media/image34.png"/><Relationship Id="rId4" Type="http://schemas.openxmlformats.org/officeDocument/2006/relationships/image" Target="../media/image7.sv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40472" y="-444314"/>
            <a:ext cx="20389539" cy="11455214"/>
          </a:xfrm>
          <a:custGeom>
            <a:avLst/>
            <a:gdLst/>
            <a:ahLst/>
            <a:cxnLst/>
            <a:rect l="l" t="t" r="r" b="b"/>
            <a:pathLst>
              <a:path w="20389539" h="11455214">
                <a:moveTo>
                  <a:pt x="0" y="0"/>
                </a:moveTo>
                <a:lnTo>
                  <a:pt x="20389539" y="0"/>
                </a:lnTo>
                <a:lnTo>
                  <a:pt x="20389539" y="11455214"/>
                </a:lnTo>
                <a:lnTo>
                  <a:pt x="0" y="11455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924090" y="819168"/>
            <a:ext cx="484213" cy="419064"/>
          </a:xfrm>
          <a:custGeom>
            <a:avLst/>
            <a:gdLst/>
            <a:ahLst/>
            <a:cxnLst/>
            <a:rect l="l" t="t" r="r" b="b"/>
            <a:pathLst>
              <a:path w="484213" h="419064">
                <a:moveTo>
                  <a:pt x="0" y="0"/>
                </a:moveTo>
                <a:lnTo>
                  <a:pt x="484213" y="0"/>
                </a:lnTo>
                <a:lnTo>
                  <a:pt x="484213" y="419064"/>
                </a:lnTo>
                <a:lnTo>
                  <a:pt x="0" y="4190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2012909" y="2133078"/>
            <a:ext cx="5246391" cy="5246370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t="-73" b="-73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24090" y="2808410"/>
            <a:ext cx="9723069" cy="4097742"/>
            <a:chOff x="0" y="0"/>
            <a:chExt cx="12964092" cy="5463656"/>
          </a:xfrm>
        </p:grpSpPr>
        <p:sp>
          <p:nvSpPr>
            <p:cNvPr id="7" name="TextBox 7"/>
            <p:cNvSpPr txBox="1"/>
            <p:nvPr/>
          </p:nvSpPr>
          <p:spPr>
            <a:xfrm>
              <a:off x="0" y="125413"/>
              <a:ext cx="12964092" cy="41571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218"/>
                </a:lnSpc>
              </a:pPr>
              <a:r>
                <a:rPr lang="en-US" sz="10625" dirty="0">
                  <a:solidFill>
                    <a:srgbClr val="FFFFFF"/>
                  </a:solidFill>
                  <a:latin typeface="Muli Ultra-Bold"/>
                </a:rPr>
                <a:t>OKULUMUZA HOŞGELDİNİZ!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710968"/>
              <a:ext cx="8769184" cy="7412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94"/>
                </a:lnSpc>
              </a:pPr>
              <a:r>
                <a:rPr lang="en-US" sz="3424" dirty="0" err="1">
                  <a:solidFill>
                    <a:srgbClr val="FFFFFF"/>
                  </a:solidFill>
                  <a:latin typeface="Muli"/>
                </a:rPr>
                <a:t>Psk</a:t>
              </a:r>
              <a:r>
                <a:rPr lang="en-US" sz="3424" dirty="0">
                  <a:solidFill>
                    <a:srgbClr val="FFFFFF"/>
                  </a:solidFill>
                  <a:latin typeface="Muli"/>
                </a:rPr>
                <a:t>. Dan. Gizem YILMAZ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644730" y="885825"/>
            <a:ext cx="3168997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dirty="0">
                <a:solidFill>
                  <a:srgbClr val="FFFFFF"/>
                </a:solidFill>
                <a:latin typeface="Muli"/>
              </a:rPr>
              <a:t>Çankırı TOBB Fen </a:t>
            </a:r>
            <a:r>
              <a:rPr lang="en-US" sz="1500" dirty="0" err="1">
                <a:solidFill>
                  <a:srgbClr val="FFFFFF"/>
                </a:solidFill>
                <a:latin typeface="Muli"/>
              </a:rPr>
              <a:t>Lisesi</a:t>
            </a:r>
            <a:r>
              <a:rPr lang="en-US" sz="1500" dirty="0">
                <a:solidFill>
                  <a:srgbClr val="FFFFFF"/>
                </a:solidFill>
                <a:latin typeface="Muli"/>
              </a:rPr>
              <a:t> PDR </a:t>
            </a:r>
            <a:r>
              <a:rPr lang="en-US" sz="1500" dirty="0" err="1">
                <a:solidFill>
                  <a:srgbClr val="FFFFFF"/>
                </a:solidFill>
                <a:latin typeface="Muli"/>
              </a:rPr>
              <a:t>Servisi</a:t>
            </a:r>
            <a:endParaRPr lang="en-US" sz="1500" dirty="0">
              <a:solidFill>
                <a:srgbClr val="FFFFFF"/>
              </a:solidFill>
              <a:latin typeface="Mul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8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892870">
            <a:off x="-4549056" y="7995735"/>
            <a:ext cx="7315200" cy="3165487"/>
          </a:xfrm>
          <a:custGeom>
            <a:avLst/>
            <a:gdLst/>
            <a:ahLst/>
            <a:cxnLst/>
            <a:rect l="l" t="t" r="r" b="b"/>
            <a:pathLst>
              <a:path w="7315200" h="3165487">
                <a:moveTo>
                  <a:pt x="0" y="0"/>
                </a:moveTo>
                <a:lnTo>
                  <a:pt x="7315200" y="0"/>
                </a:lnTo>
                <a:lnTo>
                  <a:pt x="7315200" y="3165486"/>
                </a:lnTo>
                <a:lnTo>
                  <a:pt x="0" y="31654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558945" y="314647"/>
            <a:ext cx="484213" cy="419064"/>
          </a:xfrm>
          <a:custGeom>
            <a:avLst/>
            <a:gdLst/>
            <a:ahLst/>
            <a:cxnLst/>
            <a:rect l="l" t="t" r="r" b="b"/>
            <a:pathLst>
              <a:path w="484213" h="419064">
                <a:moveTo>
                  <a:pt x="0" y="0"/>
                </a:moveTo>
                <a:lnTo>
                  <a:pt x="484213" y="0"/>
                </a:lnTo>
                <a:lnTo>
                  <a:pt x="484213" y="419064"/>
                </a:lnTo>
                <a:lnTo>
                  <a:pt x="0" y="4190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802492" y="1445031"/>
            <a:ext cx="7292180" cy="5014313"/>
            <a:chOff x="0" y="0"/>
            <a:chExt cx="6159500" cy="42354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59500" cy="4235450"/>
            </a:xfrm>
            <a:custGeom>
              <a:avLst/>
              <a:gdLst/>
              <a:ahLst/>
              <a:cxnLst/>
              <a:rect l="l" t="t" r="r" b="b"/>
              <a:pathLst>
                <a:path w="6159500" h="4235450">
                  <a:moveTo>
                    <a:pt x="6159500" y="4235450"/>
                  </a:moveTo>
                  <a:lnTo>
                    <a:pt x="0" y="3696970"/>
                  </a:lnTo>
                  <a:lnTo>
                    <a:pt x="0" y="0"/>
                  </a:lnTo>
                  <a:lnTo>
                    <a:pt x="6159500" y="538480"/>
                  </a:lnTo>
                  <a:close/>
                </a:path>
              </a:pathLst>
            </a:custGeom>
            <a:blipFill>
              <a:blip r:embed="rId7"/>
              <a:stretch>
                <a:fillRect l="-24376" r="-24376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1735367" y="314647"/>
            <a:ext cx="6002002" cy="6001318"/>
            <a:chOff x="0" y="0"/>
            <a:chExt cx="6350013" cy="6349289"/>
          </a:xfrm>
        </p:grpSpPr>
        <p:sp>
          <p:nvSpPr>
            <p:cNvPr id="7" name="Freeform 7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blipFill>
              <a:blip r:embed="rId8"/>
              <a:stretch>
                <a:fillRect l="-20547" r="-20547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8431399" y="5014600"/>
            <a:ext cx="4395729" cy="4395227"/>
            <a:chOff x="0" y="0"/>
            <a:chExt cx="6350013" cy="6349289"/>
          </a:xfrm>
        </p:grpSpPr>
        <p:sp>
          <p:nvSpPr>
            <p:cNvPr id="9" name="Freeform 9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blipFill>
              <a:blip r:embed="rId9"/>
              <a:stretch>
                <a:fillRect l="-28333" r="-28333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79585" y="381304"/>
            <a:ext cx="3168997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FFFFFF"/>
                </a:solidFill>
                <a:latin typeface="Muli"/>
              </a:rPr>
              <a:t>Çankırı TOBB Fen Lisesi PDR Servisi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8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42160">
            <a:off x="2748391" y="788016"/>
            <a:ext cx="12791218" cy="1322486"/>
            <a:chOff x="0" y="0"/>
            <a:chExt cx="17054957" cy="1763315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7054957" cy="1763315"/>
              <a:chOff x="0" y="0"/>
              <a:chExt cx="17303464" cy="178900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7303465" cy="1789008"/>
              </a:xfrm>
              <a:custGeom>
                <a:avLst/>
                <a:gdLst/>
                <a:ahLst/>
                <a:cxnLst/>
                <a:rect l="l" t="t" r="r" b="b"/>
                <a:pathLst>
                  <a:path w="17303465" h="1789008">
                    <a:moveTo>
                      <a:pt x="17303465" y="894504"/>
                    </a:moveTo>
                    <a:cubicBezTo>
                      <a:pt x="17303465" y="1360510"/>
                      <a:pt x="16875092" y="1789008"/>
                      <a:pt x="16346519" y="1789008"/>
                    </a:cubicBezTo>
                    <a:lnTo>
                      <a:pt x="956945" y="1789008"/>
                    </a:lnTo>
                    <a:cubicBezTo>
                      <a:pt x="428371" y="1789008"/>
                      <a:pt x="0" y="1360510"/>
                      <a:pt x="0" y="894504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6346519" y="0"/>
                    </a:lnTo>
                    <a:cubicBezTo>
                      <a:pt x="16874967" y="0"/>
                      <a:pt x="17303465" y="428371"/>
                      <a:pt x="17303465" y="894504"/>
                    </a:cubicBezTo>
                    <a:close/>
                  </a:path>
                </a:pathLst>
              </a:custGeom>
              <a:solidFill>
                <a:srgbClr val="E76A30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561063" y="221257"/>
              <a:ext cx="15932831" cy="1171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79"/>
                </a:lnSpc>
              </a:pPr>
              <a:r>
                <a:rPr lang="en-US" sz="5057">
                  <a:solidFill>
                    <a:srgbClr val="FAF2E9"/>
                  </a:solidFill>
                  <a:latin typeface="Horizon Bold"/>
                </a:rPr>
                <a:t>okulumuz hakkında</a:t>
              </a:r>
            </a:p>
          </p:txBody>
        </p:sp>
      </p:grpSp>
      <p:sp>
        <p:nvSpPr>
          <p:cNvPr id="6" name="Freeform 6"/>
          <p:cNvSpPr/>
          <p:nvPr/>
        </p:nvSpPr>
        <p:spPr>
          <a:xfrm rot="-4935002" flipH="1" flipV="1">
            <a:off x="952528" y="3305813"/>
            <a:ext cx="574969" cy="1197851"/>
          </a:xfrm>
          <a:custGeom>
            <a:avLst/>
            <a:gdLst/>
            <a:ahLst/>
            <a:cxnLst/>
            <a:rect l="l" t="t" r="r" b="b"/>
            <a:pathLst>
              <a:path w="574969" h="1197851">
                <a:moveTo>
                  <a:pt x="574969" y="1197851"/>
                </a:moveTo>
                <a:lnTo>
                  <a:pt x="0" y="1197851"/>
                </a:lnTo>
                <a:lnTo>
                  <a:pt x="0" y="0"/>
                </a:lnTo>
                <a:lnTo>
                  <a:pt x="574969" y="0"/>
                </a:lnTo>
                <a:lnTo>
                  <a:pt x="574969" y="119785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1043158" y="3362312"/>
            <a:ext cx="15841330" cy="173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6BCB"/>
                </a:solidFill>
                <a:latin typeface="Muli Bold"/>
              </a:rPr>
              <a:t>Vizyon: </a:t>
            </a:r>
            <a:r>
              <a:rPr lang="en-US" sz="4999">
                <a:solidFill>
                  <a:srgbClr val="006BCB"/>
                </a:solidFill>
                <a:latin typeface="Muli"/>
              </a:rPr>
              <a:t>Öğrencilerimizin hayallerini hedeflere, hedeflerini gerçeğe dönüştüren bir okul</a:t>
            </a:r>
          </a:p>
        </p:txBody>
      </p:sp>
      <p:sp>
        <p:nvSpPr>
          <p:cNvPr id="8" name="Freeform 8"/>
          <p:cNvSpPr/>
          <p:nvPr/>
        </p:nvSpPr>
        <p:spPr>
          <a:xfrm rot="-4935002" flipH="1" flipV="1">
            <a:off x="952528" y="5979798"/>
            <a:ext cx="574969" cy="1197851"/>
          </a:xfrm>
          <a:custGeom>
            <a:avLst/>
            <a:gdLst/>
            <a:ahLst/>
            <a:cxnLst/>
            <a:rect l="l" t="t" r="r" b="b"/>
            <a:pathLst>
              <a:path w="574969" h="1197851">
                <a:moveTo>
                  <a:pt x="574969" y="1197852"/>
                </a:moveTo>
                <a:lnTo>
                  <a:pt x="0" y="1197852"/>
                </a:lnTo>
                <a:lnTo>
                  <a:pt x="0" y="0"/>
                </a:lnTo>
                <a:lnTo>
                  <a:pt x="574969" y="0"/>
                </a:lnTo>
                <a:lnTo>
                  <a:pt x="574969" y="119785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TextBox 9"/>
          <p:cNvSpPr txBox="1"/>
          <p:nvPr/>
        </p:nvSpPr>
        <p:spPr>
          <a:xfrm>
            <a:off x="2357094" y="5960857"/>
            <a:ext cx="15443833" cy="2616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6BCB"/>
                </a:solidFill>
                <a:latin typeface="Muli Bold"/>
              </a:rPr>
              <a:t>Misyon: </a:t>
            </a:r>
            <a:r>
              <a:rPr lang="en-US" sz="4999">
                <a:solidFill>
                  <a:srgbClr val="006BCB"/>
                </a:solidFill>
                <a:latin typeface="Muli"/>
              </a:rPr>
              <a:t>Türk Milli Eğitiminin amaçları doğrultusunda Gazi Mustafa Kemal Atatürk´ün izinde çalışkan, sabırlı, dürüst, farklı, lider yetiştiren bir kurum olmak</a:t>
            </a:r>
          </a:p>
        </p:txBody>
      </p:sp>
      <p:sp>
        <p:nvSpPr>
          <p:cNvPr id="10" name="Freeform 10"/>
          <p:cNvSpPr/>
          <p:nvPr/>
        </p:nvSpPr>
        <p:spPr>
          <a:xfrm>
            <a:off x="558945" y="314647"/>
            <a:ext cx="484213" cy="419064"/>
          </a:xfrm>
          <a:custGeom>
            <a:avLst/>
            <a:gdLst/>
            <a:ahLst/>
            <a:cxnLst/>
            <a:rect l="l" t="t" r="r" b="b"/>
            <a:pathLst>
              <a:path w="484213" h="419064">
                <a:moveTo>
                  <a:pt x="0" y="0"/>
                </a:moveTo>
                <a:lnTo>
                  <a:pt x="484213" y="0"/>
                </a:lnTo>
                <a:lnTo>
                  <a:pt x="484213" y="419064"/>
                </a:lnTo>
                <a:lnTo>
                  <a:pt x="0" y="4190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TextBox 11"/>
          <p:cNvSpPr txBox="1"/>
          <p:nvPr/>
        </p:nvSpPr>
        <p:spPr>
          <a:xfrm>
            <a:off x="1279585" y="381304"/>
            <a:ext cx="3168997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FFFFFF"/>
                </a:solidFill>
                <a:latin typeface="Muli"/>
              </a:rPr>
              <a:t>Çankırı TOBB Fen Lisesi PDR Servisi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64215"/>
            <a:ext cx="20389539" cy="11455214"/>
          </a:xfrm>
          <a:custGeom>
            <a:avLst/>
            <a:gdLst/>
            <a:ahLst/>
            <a:cxnLst/>
            <a:rect l="l" t="t" r="r" b="b"/>
            <a:pathLst>
              <a:path w="20389539" h="11455214">
                <a:moveTo>
                  <a:pt x="0" y="0"/>
                </a:moveTo>
                <a:lnTo>
                  <a:pt x="20389539" y="0"/>
                </a:lnTo>
                <a:lnTo>
                  <a:pt x="20389539" y="11455213"/>
                </a:lnTo>
                <a:lnTo>
                  <a:pt x="0" y="114552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524837" y="1028700"/>
            <a:ext cx="6446207" cy="6794421"/>
          </a:xfrm>
          <a:custGeom>
            <a:avLst/>
            <a:gdLst/>
            <a:ahLst/>
            <a:cxnLst/>
            <a:rect l="l" t="t" r="r" b="b"/>
            <a:pathLst>
              <a:path w="6446207" h="6794421">
                <a:moveTo>
                  <a:pt x="0" y="0"/>
                </a:moveTo>
                <a:lnTo>
                  <a:pt x="6446206" y="0"/>
                </a:lnTo>
                <a:lnTo>
                  <a:pt x="6446206" y="6794421"/>
                </a:lnTo>
                <a:lnTo>
                  <a:pt x="0" y="67944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7088898" y="2619686"/>
            <a:ext cx="10612972" cy="2523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72"/>
              </a:lnSpc>
              <a:spcBef>
                <a:spcPct val="0"/>
              </a:spcBef>
            </a:pPr>
            <a:r>
              <a:rPr lang="en-US" sz="4837">
                <a:solidFill>
                  <a:srgbClr val="E76A30"/>
                </a:solidFill>
                <a:latin typeface="Muli Bold"/>
              </a:rPr>
              <a:t>ÇANKIRI TOBB FEN LİSESİNDE </a:t>
            </a:r>
          </a:p>
          <a:p>
            <a:pPr algn="ctr">
              <a:lnSpc>
                <a:spcPts val="6772"/>
              </a:lnSpc>
              <a:spcBef>
                <a:spcPct val="0"/>
              </a:spcBef>
            </a:pPr>
            <a:r>
              <a:rPr lang="en-US" sz="4837">
                <a:solidFill>
                  <a:srgbClr val="E76A30"/>
                </a:solidFill>
                <a:latin typeface="Muli Bold"/>
              </a:rPr>
              <a:t>EĞİTİM ALABİLMEK İÇİN NE YAPMALIYIM?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686354" y="5522938"/>
            <a:ext cx="15443833" cy="84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6BCB"/>
                </a:solidFill>
                <a:latin typeface="Muli"/>
              </a:rPr>
              <a:t>Taban</a:t>
            </a:r>
            <a:r>
              <a:rPr lang="en-US" sz="4999" dirty="0">
                <a:solidFill>
                  <a:srgbClr val="006BCB"/>
                </a:solidFill>
                <a:latin typeface="Muli"/>
              </a:rPr>
              <a:t> Puan: 4</a:t>
            </a:r>
            <a:r>
              <a:rPr lang="tr-TR" sz="4999" dirty="0">
                <a:solidFill>
                  <a:srgbClr val="006BCB"/>
                </a:solidFill>
                <a:latin typeface="Muli"/>
              </a:rPr>
              <a:t>30.9628</a:t>
            </a:r>
            <a:endParaRPr lang="en-US" sz="4999" dirty="0">
              <a:solidFill>
                <a:srgbClr val="006BCB"/>
              </a:solidFill>
              <a:latin typeface="Mul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09800" y="-2095500"/>
            <a:ext cx="20714235" cy="23954226"/>
          </a:xfrm>
          <a:custGeom>
            <a:avLst/>
            <a:gdLst/>
            <a:ahLst/>
            <a:cxnLst/>
            <a:rect l="l" t="t" r="r" b="b"/>
            <a:pathLst>
              <a:path w="20714235" h="23954226">
                <a:moveTo>
                  <a:pt x="0" y="0"/>
                </a:moveTo>
                <a:lnTo>
                  <a:pt x="20714235" y="0"/>
                </a:lnTo>
                <a:lnTo>
                  <a:pt x="20714235" y="23954227"/>
                </a:lnTo>
                <a:lnTo>
                  <a:pt x="0" y="23954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05834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1438032" y="2660241"/>
            <a:ext cx="15411935" cy="4871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79"/>
              </a:lnSpc>
            </a:pPr>
            <a:r>
              <a:rPr lang="en-US" sz="7223" dirty="0">
                <a:solidFill>
                  <a:srgbClr val="FFFAEF"/>
                </a:solidFill>
                <a:latin typeface="CS Gordon Serif"/>
              </a:rPr>
              <a:t>BİLİM YUVASI ÇANKIRI TOBB FEN LİSESİNE SİZLERİ BEKLİYORUZ…</a:t>
            </a:r>
          </a:p>
          <a:p>
            <a:pPr algn="ctr">
              <a:lnSpc>
                <a:spcPts val="9679"/>
              </a:lnSpc>
            </a:pPr>
            <a:endParaRPr lang="en-US" sz="7223" dirty="0">
              <a:solidFill>
                <a:srgbClr val="FFFAEF"/>
              </a:solidFill>
              <a:latin typeface="CS Gordon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935002" flipH="1" flipV="1">
            <a:off x="1373438" y="3356322"/>
            <a:ext cx="574969" cy="1197851"/>
          </a:xfrm>
          <a:custGeom>
            <a:avLst/>
            <a:gdLst/>
            <a:ahLst/>
            <a:cxnLst/>
            <a:rect l="l" t="t" r="r" b="b"/>
            <a:pathLst>
              <a:path w="574969" h="1197851">
                <a:moveTo>
                  <a:pt x="574969" y="1197851"/>
                </a:moveTo>
                <a:lnTo>
                  <a:pt x="0" y="1197851"/>
                </a:lnTo>
                <a:lnTo>
                  <a:pt x="0" y="0"/>
                </a:lnTo>
                <a:lnTo>
                  <a:pt x="574969" y="0"/>
                </a:lnTo>
                <a:lnTo>
                  <a:pt x="574969" y="119785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-1892870">
            <a:off x="13719501" y="-106071"/>
            <a:ext cx="7315200" cy="3165487"/>
          </a:xfrm>
          <a:custGeom>
            <a:avLst/>
            <a:gdLst/>
            <a:ahLst/>
            <a:cxnLst/>
            <a:rect l="l" t="t" r="r" b="b"/>
            <a:pathLst>
              <a:path w="7315200" h="3165487">
                <a:moveTo>
                  <a:pt x="0" y="0"/>
                </a:moveTo>
                <a:lnTo>
                  <a:pt x="7315200" y="0"/>
                </a:lnTo>
                <a:lnTo>
                  <a:pt x="7315200" y="3165487"/>
                </a:lnTo>
                <a:lnTo>
                  <a:pt x="0" y="31654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4" name="Group 4"/>
          <p:cNvGrpSpPr/>
          <p:nvPr/>
        </p:nvGrpSpPr>
        <p:grpSpPr>
          <a:xfrm rot="-142160">
            <a:off x="2811405" y="578102"/>
            <a:ext cx="12791218" cy="2215612"/>
            <a:chOff x="0" y="0"/>
            <a:chExt cx="17054957" cy="295415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7054957" cy="2954150"/>
              <a:chOff x="0" y="0"/>
              <a:chExt cx="17303464" cy="299719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7303465" cy="2997194"/>
              </a:xfrm>
              <a:custGeom>
                <a:avLst/>
                <a:gdLst/>
                <a:ahLst/>
                <a:cxnLst/>
                <a:rect l="l" t="t" r="r" b="b"/>
                <a:pathLst>
                  <a:path w="17303465" h="2997194">
                    <a:moveTo>
                      <a:pt x="17303465" y="1498597"/>
                    </a:moveTo>
                    <a:cubicBezTo>
                      <a:pt x="17303465" y="2568696"/>
                      <a:pt x="16875092" y="2997194"/>
                      <a:pt x="16346519" y="2997194"/>
                    </a:cubicBezTo>
                    <a:lnTo>
                      <a:pt x="956945" y="2997194"/>
                    </a:lnTo>
                    <a:cubicBezTo>
                      <a:pt x="428371" y="2997194"/>
                      <a:pt x="0" y="2568696"/>
                      <a:pt x="0" y="1498597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6346519" y="0"/>
                    </a:lnTo>
                    <a:cubicBezTo>
                      <a:pt x="16874967" y="0"/>
                      <a:pt x="17303465" y="428371"/>
                      <a:pt x="17303465" y="1498597"/>
                    </a:cubicBezTo>
                    <a:close/>
                  </a:path>
                </a:pathLst>
              </a:custGeom>
              <a:solidFill>
                <a:srgbClr val="E76A30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561063" y="221257"/>
              <a:ext cx="15932831" cy="23628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79"/>
                </a:lnSpc>
              </a:pPr>
              <a:r>
                <a:rPr lang="en-US" sz="5057">
                  <a:solidFill>
                    <a:srgbClr val="FAF2E9"/>
                  </a:solidFill>
                  <a:latin typeface="Horizon Bold"/>
                </a:rPr>
                <a:t>FEN LİSELERİNİ TANIYALIM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558945" y="314647"/>
            <a:ext cx="484213" cy="419064"/>
          </a:xfrm>
          <a:custGeom>
            <a:avLst/>
            <a:gdLst/>
            <a:ahLst/>
            <a:cxnLst/>
            <a:rect l="l" t="t" r="r" b="b"/>
            <a:pathLst>
              <a:path w="484213" h="419064">
                <a:moveTo>
                  <a:pt x="0" y="0"/>
                </a:moveTo>
                <a:lnTo>
                  <a:pt x="484213" y="0"/>
                </a:lnTo>
                <a:lnTo>
                  <a:pt x="484213" y="419064"/>
                </a:lnTo>
                <a:lnTo>
                  <a:pt x="0" y="4190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TextBox 9"/>
          <p:cNvSpPr txBox="1"/>
          <p:nvPr/>
        </p:nvSpPr>
        <p:spPr>
          <a:xfrm>
            <a:off x="2503764" y="3746013"/>
            <a:ext cx="12771623" cy="57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3"/>
              </a:lnSpc>
            </a:pPr>
            <a:r>
              <a:rPr lang="en-US" sz="4323">
                <a:solidFill>
                  <a:srgbClr val="006BCB"/>
                </a:solidFill>
                <a:latin typeface="DM Sans Bold"/>
              </a:rPr>
              <a:t>AMACI NEDİR?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72566" y="4662986"/>
            <a:ext cx="15068895" cy="4737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6"/>
              </a:lnSpc>
            </a:pPr>
            <a:r>
              <a:rPr lang="en-US" sz="3854">
                <a:solidFill>
                  <a:srgbClr val="012C7E"/>
                </a:solidFill>
                <a:latin typeface="Muli"/>
              </a:rPr>
              <a:t>Fen liseleri; fen ve matematik alanlarındaki yetenekleri yüksek olan öğrencileri, bu alanlarda yükseköğretime daha donanımlı hazırlamak amacıyla kurulmuştur.</a:t>
            </a:r>
          </a:p>
          <a:p>
            <a:pPr algn="ctr">
              <a:lnSpc>
                <a:spcPts val="5396"/>
              </a:lnSpc>
            </a:pPr>
            <a:endParaRPr lang="en-US" sz="3854">
              <a:solidFill>
                <a:srgbClr val="012C7E"/>
              </a:solidFill>
              <a:latin typeface="Muli"/>
            </a:endParaRPr>
          </a:p>
          <a:p>
            <a:pPr algn="ctr">
              <a:lnSpc>
                <a:spcPts val="5396"/>
              </a:lnSpc>
              <a:spcBef>
                <a:spcPct val="0"/>
              </a:spcBef>
            </a:pPr>
            <a:r>
              <a:rPr lang="en-US" sz="3854">
                <a:solidFill>
                  <a:srgbClr val="012C7E"/>
                </a:solidFill>
                <a:latin typeface="Muli"/>
              </a:rPr>
              <a:t>Bu okullar matematik ve fen bilimleri alanlarında ihtiyaç duyulan yüksek nitelikli bilim insanlarının yetiştirilmesine kaynaklık etmektedirler.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79585" y="381304"/>
            <a:ext cx="3168997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FFFFFF"/>
                </a:solidFill>
                <a:latin typeface="Muli"/>
              </a:rPr>
              <a:t>Çankırı TOBB Fen Lisesi PDR Servisi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32410" y="-1556917"/>
            <a:ext cx="15448914" cy="13357454"/>
          </a:xfrm>
          <a:custGeom>
            <a:avLst/>
            <a:gdLst/>
            <a:ahLst/>
            <a:cxnLst/>
            <a:rect l="l" t="t" r="r" b="b"/>
            <a:pathLst>
              <a:path w="15448914" h="13357454">
                <a:moveTo>
                  <a:pt x="0" y="0"/>
                </a:moveTo>
                <a:lnTo>
                  <a:pt x="15448913" y="0"/>
                </a:lnTo>
                <a:lnTo>
                  <a:pt x="15448913" y="13357454"/>
                </a:lnTo>
                <a:lnTo>
                  <a:pt x="0" y="133574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-22194" y="0"/>
            <a:ext cx="8895605" cy="10287000"/>
          </a:xfrm>
          <a:custGeom>
            <a:avLst/>
            <a:gdLst/>
            <a:ahLst/>
            <a:cxnLst/>
            <a:rect l="l" t="t" r="r" b="b"/>
            <a:pathLst>
              <a:path w="8895605" h="10287000">
                <a:moveTo>
                  <a:pt x="0" y="0"/>
                </a:moveTo>
                <a:lnTo>
                  <a:pt x="8895605" y="0"/>
                </a:lnTo>
                <a:lnTo>
                  <a:pt x="889560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105834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4" name="Group 4"/>
          <p:cNvGrpSpPr/>
          <p:nvPr/>
        </p:nvGrpSpPr>
        <p:grpSpPr>
          <a:xfrm>
            <a:off x="9665881" y="2692145"/>
            <a:ext cx="732617" cy="732617"/>
            <a:chOff x="0" y="0"/>
            <a:chExt cx="976822" cy="97682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76822" cy="976822"/>
            </a:xfrm>
            <a:custGeom>
              <a:avLst/>
              <a:gdLst/>
              <a:ahLst/>
              <a:cxnLst/>
              <a:rect l="l" t="t" r="r" b="b"/>
              <a:pathLst>
                <a:path w="976822" h="976822">
                  <a:moveTo>
                    <a:pt x="0" y="0"/>
                  </a:moveTo>
                  <a:lnTo>
                    <a:pt x="976822" y="0"/>
                  </a:lnTo>
                  <a:lnTo>
                    <a:pt x="976822" y="976822"/>
                  </a:lnTo>
                  <a:lnTo>
                    <a:pt x="0" y="9768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" name="Freeform 6"/>
            <p:cNvSpPr/>
            <p:nvPr/>
          </p:nvSpPr>
          <p:spPr>
            <a:xfrm>
              <a:off x="412237" y="307704"/>
              <a:ext cx="220914" cy="361415"/>
            </a:xfrm>
            <a:custGeom>
              <a:avLst/>
              <a:gdLst/>
              <a:ahLst/>
              <a:cxnLst/>
              <a:rect l="l" t="t" r="r" b="b"/>
              <a:pathLst>
                <a:path w="220914" h="361415">
                  <a:moveTo>
                    <a:pt x="0" y="0"/>
                  </a:moveTo>
                  <a:lnTo>
                    <a:pt x="220913" y="0"/>
                  </a:lnTo>
                  <a:lnTo>
                    <a:pt x="220913" y="361414"/>
                  </a:lnTo>
                  <a:lnTo>
                    <a:pt x="0" y="3614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640169" y="4433778"/>
            <a:ext cx="732617" cy="732617"/>
            <a:chOff x="0" y="0"/>
            <a:chExt cx="976822" cy="97682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76822" cy="976822"/>
            </a:xfrm>
            <a:custGeom>
              <a:avLst/>
              <a:gdLst/>
              <a:ahLst/>
              <a:cxnLst/>
              <a:rect l="l" t="t" r="r" b="b"/>
              <a:pathLst>
                <a:path w="976822" h="976822">
                  <a:moveTo>
                    <a:pt x="0" y="0"/>
                  </a:moveTo>
                  <a:lnTo>
                    <a:pt x="976822" y="0"/>
                  </a:lnTo>
                  <a:lnTo>
                    <a:pt x="976822" y="976822"/>
                  </a:lnTo>
                  <a:lnTo>
                    <a:pt x="0" y="9768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9"/>
            <p:cNvSpPr/>
            <p:nvPr/>
          </p:nvSpPr>
          <p:spPr>
            <a:xfrm>
              <a:off x="412237" y="307704"/>
              <a:ext cx="220914" cy="361415"/>
            </a:xfrm>
            <a:custGeom>
              <a:avLst/>
              <a:gdLst/>
              <a:ahLst/>
              <a:cxnLst/>
              <a:rect l="l" t="t" r="r" b="b"/>
              <a:pathLst>
                <a:path w="220914" h="361415">
                  <a:moveTo>
                    <a:pt x="0" y="0"/>
                  </a:moveTo>
                  <a:lnTo>
                    <a:pt x="220913" y="0"/>
                  </a:lnTo>
                  <a:lnTo>
                    <a:pt x="220913" y="361414"/>
                  </a:lnTo>
                  <a:lnTo>
                    <a:pt x="0" y="3614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0" name="Freeform 10"/>
          <p:cNvSpPr/>
          <p:nvPr/>
        </p:nvSpPr>
        <p:spPr>
          <a:xfrm>
            <a:off x="9665881" y="6129820"/>
            <a:ext cx="732617" cy="732617"/>
          </a:xfrm>
          <a:custGeom>
            <a:avLst/>
            <a:gdLst/>
            <a:ahLst/>
            <a:cxnLst/>
            <a:rect l="l" t="t" r="r" b="b"/>
            <a:pathLst>
              <a:path w="732617" h="732617">
                <a:moveTo>
                  <a:pt x="0" y="0"/>
                </a:moveTo>
                <a:lnTo>
                  <a:pt x="732616" y="0"/>
                </a:lnTo>
                <a:lnTo>
                  <a:pt x="732616" y="732617"/>
                </a:lnTo>
                <a:lnTo>
                  <a:pt x="0" y="73261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>
            <a:off x="9949346" y="6360598"/>
            <a:ext cx="165685" cy="271061"/>
          </a:xfrm>
          <a:custGeom>
            <a:avLst/>
            <a:gdLst/>
            <a:ahLst/>
            <a:cxnLst/>
            <a:rect l="l" t="t" r="r" b="b"/>
            <a:pathLst>
              <a:path w="165685" h="271061">
                <a:moveTo>
                  <a:pt x="0" y="0"/>
                </a:moveTo>
                <a:lnTo>
                  <a:pt x="165685" y="0"/>
                </a:lnTo>
                <a:lnTo>
                  <a:pt x="165685" y="271061"/>
                </a:lnTo>
                <a:lnTo>
                  <a:pt x="0" y="27106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TextBox 12"/>
          <p:cNvSpPr txBox="1"/>
          <p:nvPr/>
        </p:nvSpPr>
        <p:spPr>
          <a:xfrm>
            <a:off x="10832202" y="2771345"/>
            <a:ext cx="6122784" cy="595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21"/>
              </a:lnSpc>
            </a:pPr>
            <a:r>
              <a:rPr lang="en-US" sz="3280">
                <a:solidFill>
                  <a:srgbClr val="000000"/>
                </a:solidFill>
                <a:latin typeface="Muli"/>
              </a:rPr>
              <a:t>Bilimsel araştırmalar yapmasını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832202" y="4454828"/>
            <a:ext cx="9271189" cy="595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21"/>
              </a:lnSpc>
            </a:pPr>
            <a:r>
              <a:rPr lang="en-US" sz="3280">
                <a:solidFill>
                  <a:srgbClr val="000000"/>
                </a:solidFill>
                <a:latin typeface="Muli"/>
              </a:rPr>
              <a:t>Yeni buluşlara ilgi duymasını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832202" y="6129671"/>
            <a:ext cx="9271189" cy="595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21"/>
              </a:lnSpc>
            </a:pPr>
            <a:r>
              <a:rPr lang="en-US" sz="3280">
                <a:solidFill>
                  <a:srgbClr val="000000"/>
                </a:solidFill>
                <a:latin typeface="Muli"/>
              </a:rPr>
              <a:t>Yeni teknolojiler kullanmasını</a:t>
            </a:r>
          </a:p>
        </p:txBody>
      </p:sp>
      <p:sp>
        <p:nvSpPr>
          <p:cNvPr id="15" name="Freeform 15"/>
          <p:cNvSpPr/>
          <p:nvPr/>
        </p:nvSpPr>
        <p:spPr>
          <a:xfrm>
            <a:off x="2047332" y="6862437"/>
            <a:ext cx="4069993" cy="4448079"/>
          </a:xfrm>
          <a:custGeom>
            <a:avLst/>
            <a:gdLst/>
            <a:ahLst/>
            <a:cxnLst/>
            <a:rect l="l" t="t" r="r" b="b"/>
            <a:pathLst>
              <a:path w="4069993" h="4448079">
                <a:moveTo>
                  <a:pt x="0" y="0"/>
                </a:moveTo>
                <a:lnTo>
                  <a:pt x="4069993" y="0"/>
                </a:lnTo>
                <a:lnTo>
                  <a:pt x="4069993" y="4448079"/>
                </a:lnTo>
                <a:lnTo>
                  <a:pt x="0" y="444807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 rot="808135">
            <a:off x="16619107" y="247108"/>
            <a:ext cx="1280386" cy="1304852"/>
          </a:xfrm>
          <a:custGeom>
            <a:avLst/>
            <a:gdLst/>
            <a:ahLst/>
            <a:cxnLst/>
            <a:rect l="l" t="t" r="r" b="b"/>
            <a:pathLst>
              <a:path w="1280386" h="1304852">
                <a:moveTo>
                  <a:pt x="0" y="0"/>
                </a:moveTo>
                <a:lnTo>
                  <a:pt x="1280386" y="0"/>
                </a:lnTo>
                <a:lnTo>
                  <a:pt x="1280386" y="1304853"/>
                </a:lnTo>
                <a:lnTo>
                  <a:pt x="0" y="130485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TextBox 17"/>
          <p:cNvSpPr txBox="1"/>
          <p:nvPr/>
        </p:nvSpPr>
        <p:spPr>
          <a:xfrm>
            <a:off x="1255802" y="2464335"/>
            <a:ext cx="6511422" cy="2657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0"/>
              </a:lnSpc>
            </a:pPr>
            <a:r>
              <a:rPr lang="en-US" sz="5825">
                <a:solidFill>
                  <a:srgbClr val="FFFFFF"/>
                </a:solidFill>
                <a:latin typeface="Muli Bold"/>
              </a:rPr>
              <a:t>FEN LİSELERİ ÖĞRENCİLERDEN NE BEKLER?</a:t>
            </a:r>
          </a:p>
        </p:txBody>
      </p:sp>
      <p:sp>
        <p:nvSpPr>
          <p:cNvPr id="18" name="Freeform 18"/>
          <p:cNvSpPr/>
          <p:nvPr/>
        </p:nvSpPr>
        <p:spPr>
          <a:xfrm>
            <a:off x="558945" y="314647"/>
            <a:ext cx="484213" cy="419064"/>
          </a:xfrm>
          <a:custGeom>
            <a:avLst/>
            <a:gdLst/>
            <a:ahLst/>
            <a:cxnLst/>
            <a:rect l="l" t="t" r="r" b="b"/>
            <a:pathLst>
              <a:path w="484213" h="419064">
                <a:moveTo>
                  <a:pt x="0" y="0"/>
                </a:moveTo>
                <a:lnTo>
                  <a:pt x="484213" y="0"/>
                </a:lnTo>
                <a:lnTo>
                  <a:pt x="484213" y="419064"/>
                </a:lnTo>
                <a:lnTo>
                  <a:pt x="0" y="41906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9" name="TextBox 19"/>
          <p:cNvSpPr txBox="1"/>
          <p:nvPr/>
        </p:nvSpPr>
        <p:spPr>
          <a:xfrm>
            <a:off x="1279585" y="381304"/>
            <a:ext cx="3168997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FFFFFF"/>
                </a:solidFill>
                <a:latin typeface="Muli"/>
              </a:rPr>
              <a:t>Çankırı TOBB Fen Lisesi PDR Servisi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787255" y="-11000132"/>
            <a:ext cx="28152469" cy="24341214"/>
          </a:xfrm>
          <a:custGeom>
            <a:avLst/>
            <a:gdLst/>
            <a:ahLst/>
            <a:cxnLst/>
            <a:rect l="l" t="t" r="r" b="b"/>
            <a:pathLst>
              <a:path w="28152469" h="24341214">
                <a:moveTo>
                  <a:pt x="0" y="0"/>
                </a:moveTo>
                <a:lnTo>
                  <a:pt x="28152469" y="0"/>
                </a:lnTo>
                <a:lnTo>
                  <a:pt x="28152469" y="24341214"/>
                </a:lnTo>
                <a:lnTo>
                  <a:pt x="0" y="24341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5171893" y="7270311"/>
            <a:ext cx="2556669" cy="2502339"/>
          </a:xfrm>
          <a:custGeom>
            <a:avLst/>
            <a:gdLst/>
            <a:ahLst/>
            <a:cxnLst/>
            <a:rect l="l" t="t" r="r" b="b"/>
            <a:pathLst>
              <a:path w="2556669" h="2502339">
                <a:moveTo>
                  <a:pt x="0" y="0"/>
                </a:moveTo>
                <a:lnTo>
                  <a:pt x="2556669" y="0"/>
                </a:lnTo>
                <a:lnTo>
                  <a:pt x="2556669" y="2502339"/>
                </a:lnTo>
                <a:lnTo>
                  <a:pt x="0" y="25023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4" name="Group 4"/>
          <p:cNvGrpSpPr/>
          <p:nvPr/>
        </p:nvGrpSpPr>
        <p:grpSpPr>
          <a:xfrm>
            <a:off x="4230952" y="4688918"/>
            <a:ext cx="3885415" cy="1942707"/>
            <a:chOff x="0" y="0"/>
            <a:chExt cx="5180553" cy="2590276"/>
          </a:xfrm>
        </p:grpSpPr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0" y="0"/>
              <a:ext cx="5180553" cy="2590276"/>
              <a:chOff x="0" y="0"/>
              <a:chExt cx="2540000" cy="127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286000" y="1264333"/>
                    </a:lnTo>
                    <a:cubicBezTo>
                      <a:pt x="2283499" y="704985"/>
                      <a:pt x="1829353" y="252867"/>
                      <a:pt x="1270000" y="252867"/>
                    </a:cubicBezTo>
                    <a:cubicBezTo>
                      <a:pt x="710647" y="252867"/>
                      <a:pt x="256501" y="704985"/>
                      <a:pt x="254000" y="1264333"/>
                    </a:cubicBezTo>
                    <a:close/>
                  </a:path>
                </a:pathLst>
              </a:custGeom>
              <a:solidFill>
                <a:srgbClr val="FFF0A2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0" y="291448"/>
                <a:ext cx="622377" cy="978552"/>
              </a:xfrm>
              <a:custGeom>
                <a:avLst/>
                <a:gdLst/>
                <a:ahLst/>
                <a:cxnLst/>
                <a:rect l="l" t="t" r="r" b="b"/>
                <a:pathLst>
                  <a:path w="622377" h="978552">
                    <a:moveTo>
                      <a:pt x="0" y="978552"/>
                    </a:moveTo>
                    <a:cubicBezTo>
                      <a:pt x="0" y="600047"/>
                      <a:pt x="168829" y="241268"/>
                      <a:pt x="460472" y="0"/>
                    </a:cubicBezTo>
                    <a:lnTo>
                      <a:pt x="622377" y="195711"/>
                    </a:lnTo>
                    <a:cubicBezTo>
                      <a:pt x="389063" y="388725"/>
                      <a:pt x="254000" y="675748"/>
                      <a:pt x="254000" y="978552"/>
                    </a:cubicBezTo>
                    <a:close/>
                  </a:path>
                </a:pathLst>
              </a:custGeom>
              <a:solidFill>
                <a:srgbClr val="F17844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</p:grpSp>
      <p:grpSp>
        <p:nvGrpSpPr>
          <p:cNvPr id="8" name="Group 8"/>
          <p:cNvGrpSpPr/>
          <p:nvPr/>
        </p:nvGrpSpPr>
        <p:grpSpPr>
          <a:xfrm>
            <a:off x="10149439" y="4688918"/>
            <a:ext cx="3885415" cy="1942707"/>
            <a:chOff x="0" y="0"/>
            <a:chExt cx="5180553" cy="2590276"/>
          </a:xfrm>
        </p:grpSpPr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0" y="0"/>
              <a:ext cx="5180553" cy="2590276"/>
              <a:chOff x="0" y="0"/>
              <a:chExt cx="2540000" cy="127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286000" y="1264333"/>
                    </a:lnTo>
                    <a:cubicBezTo>
                      <a:pt x="2283499" y="704985"/>
                      <a:pt x="1829353" y="252867"/>
                      <a:pt x="1270000" y="252867"/>
                    </a:cubicBezTo>
                    <a:cubicBezTo>
                      <a:pt x="710647" y="252867"/>
                      <a:pt x="256501" y="704985"/>
                      <a:pt x="254000" y="1264333"/>
                    </a:cubicBezTo>
                    <a:close/>
                  </a:path>
                </a:pathLst>
              </a:custGeom>
              <a:solidFill>
                <a:srgbClr val="FFF0A2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0" y="291448"/>
                <a:ext cx="622377" cy="978552"/>
              </a:xfrm>
              <a:custGeom>
                <a:avLst/>
                <a:gdLst/>
                <a:ahLst/>
                <a:cxnLst/>
                <a:rect l="l" t="t" r="r" b="b"/>
                <a:pathLst>
                  <a:path w="622377" h="978552">
                    <a:moveTo>
                      <a:pt x="0" y="978552"/>
                    </a:moveTo>
                    <a:cubicBezTo>
                      <a:pt x="0" y="600047"/>
                      <a:pt x="168829" y="241268"/>
                      <a:pt x="460472" y="0"/>
                    </a:cubicBezTo>
                    <a:lnTo>
                      <a:pt x="622377" y="195711"/>
                    </a:lnTo>
                    <a:cubicBezTo>
                      <a:pt x="389063" y="388725"/>
                      <a:pt x="254000" y="675748"/>
                      <a:pt x="254000" y="978552"/>
                    </a:cubicBezTo>
                    <a:close/>
                  </a:path>
                </a:pathLst>
              </a:custGeom>
              <a:solidFill>
                <a:srgbClr val="F17844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12" name="TextBox 12"/>
          <p:cNvSpPr txBox="1"/>
          <p:nvPr/>
        </p:nvSpPr>
        <p:spPr>
          <a:xfrm>
            <a:off x="3976847" y="7048361"/>
            <a:ext cx="4393625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39"/>
              </a:lnSpc>
              <a:spcBef>
                <a:spcPct val="0"/>
              </a:spcBef>
            </a:pPr>
            <a:r>
              <a:rPr lang="en-US" sz="3699">
                <a:solidFill>
                  <a:srgbClr val="F17844"/>
                </a:solidFill>
                <a:latin typeface="Muli Bold"/>
              </a:rPr>
              <a:t>EĞİTİM SÜRESİ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895334" y="7048361"/>
            <a:ext cx="4393625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39"/>
              </a:lnSpc>
              <a:spcBef>
                <a:spcPct val="0"/>
              </a:spcBef>
            </a:pPr>
            <a:r>
              <a:rPr lang="en-US" sz="3699">
                <a:solidFill>
                  <a:srgbClr val="F17844"/>
                </a:solidFill>
                <a:latin typeface="Muli Bold"/>
              </a:rPr>
              <a:t>YABANCI DİL DERSİ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447694" y="6069650"/>
            <a:ext cx="1451931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39"/>
              </a:lnSpc>
              <a:spcBef>
                <a:spcPct val="0"/>
              </a:spcBef>
            </a:pPr>
            <a:r>
              <a:rPr lang="en-US" sz="3699">
                <a:solidFill>
                  <a:srgbClr val="000000"/>
                </a:solidFill>
                <a:latin typeface="Muli Bold"/>
              </a:rPr>
              <a:t>4 YIL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844253" y="6069650"/>
            <a:ext cx="2495787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39"/>
              </a:lnSpc>
              <a:spcBef>
                <a:spcPct val="0"/>
              </a:spcBef>
            </a:pPr>
            <a:r>
              <a:rPr lang="en-US" sz="3699">
                <a:solidFill>
                  <a:srgbClr val="000000"/>
                </a:solidFill>
                <a:latin typeface="Muli Bold"/>
              </a:rPr>
              <a:t>İNGİLİZCE</a:t>
            </a:r>
          </a:p>
        </p:txBody>
      </p:sp>
      <p:grpSp>
        <p:nvGrpSpPr>
          <p:cNvPr id="16" name="Group 16"/>
          <p:cNvGrpSpPr/>
          <p:nvPr/>
        </p:nvGrpSpPr>
        <p:grpSpPr>
          <a:xfrm rot="-142160">
            <a:off x="3181806" y="679120"/>
            <a:ext cx="12791218" cy="2215612"/>
            <a:chOff x="0" y="0"/>
            <a:chExt cx="17054957" cy="2954150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7054957" cy="2954150"/>
              <a:chOff x="0" y="0"/>
              <a:chExt cx="17303464" cy="299719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7303465" cy="2997194"/>
              </a:xfrm>
              <a:custGeom>
                <a:avLst/>
                <a:gdLst/>
                <a:ahLst/>
                <a:cxnLst/>
                <a:rect l="l" t="t" r="r" b="b"/>
                <a:pathLst>
                  <a:path w="17303465" h="2997194">
                    <a:moveTo>
                      <a:pt x="17303465" y="1498597"/>
                    </a:moveTo>
                    <a:cubicBezTo>
                      <a:pt x="17303465" y="2568696"/>
                      <a:pt x="16875092" y="2997194"/>
                      <a:pt x="16346519" y="2997194"/>
                    </a:cubicBezTo>
                    <a:lnTo>
                      <a:pt x="956945" y="2997194"/>
                    </a:lnTo>
                    <a:cubicBezTo>
                      <a:pt x="428371" y="2997194"/>
                      <a:pt x="0" y="2568696"/>
                      <a:pt x="0" y="1498597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6346519" y="0"/>
                    </a:lnTo>
                    <a:cubicBezTo>
                      <a:pt x="16874967" y="0"/>
                      <a:pt x="17303465" y="428371"/>
                      <a:pt x="17303465" y="1498597"/>
                    </a:cubicBezTo>
                    <a:close/>
                  </a:path>
                </a:pathLst>
              </a:custGeom>
              <a:solidFill>
                <a:srgbClr val="E76A30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561063" y="221257"/>
              <a:ext cx="15932831" cy="23628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79"/>
                </a:lnSpc>
              </a:pPr>
              <a:r>
                <a:rPr lang="en-US" sz="5057">
                  <a:solidFill>
                    <a:srgbClr val="FAF2E9"/>
                  </a:solidFill>
                  <a:latin typeface="Horizon Bold"/>
                </a:rPr>
                <a:t>FEN LİSELERİNİN ÖZELLİKLERİ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317704" y="884477"/>
            <a:ext cx="2546379" cy="2829310"/>
          </a:xfrm>
          <a:custGeom>
            <a:avLst/>
            <a:gdLst/>
            <a:ahLst/>
            <a:cxnLst/>
            <a:rect l="l" t="t" r="r" b="b"/>
            <a:pathLst>
              <a:path w="2546379" h="2829310">
                <a:moveTo>
                  <a:pt x="0" y="0"/>
                </a:moveTo>
                <a:lnTo>
                  <a:pt x="2546379" y="0"/>
                </a:lnTo>
                <a:lnTo>
                  <a:pt x="2546379" y="2829311"/>
                </a:lnTo>
                <a:lnTo>
                  <a:pt x="0" y="28293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1" name="TextBox 21"/>
          <p:cNvSpPr txBox="1"/>
          <p:nvPr/>
        </p:nvSpPr>
        <p:spPr>
          <a:xfrm>
            <a:off x="3976847" y="9267825"/>
            <a:ext cx="14866470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79"/>
              </a:lnSpc>
            </a:pPr>
            <a:r>
              <a:rPr lang="en-US" sz="3399">
                <a:solidFill>
                  <a:srgbClr val="FF465C"/>
                </a:solidFill>
                <a:latin typeface="Muli Bold"/>
              </a:rPr>
              <a:t>Fen liseleri merkezi sınav ile öğrenci almaktadır.</a:t>
            </a:r>
          </a:p>
        </p:txBody>
      </p:sp>
      <p:sp>
        <p:nvSpPr>
          <p:cNvPr id="22" name="Freeform 22"/>
          <p:cNvSpPr/>
          <p:nvPr/>
        </p:nvSpPr>
        <p:spPr>
          <a:xfrm>
            <a:off x="558945" y="314647"/>
            <a:ext cx="484213" cy="419064"/>
          </a:xfrm>
          <a:custGeom>
            <a:avLst/>
            <a:gdLst/>
            <a:ahLst/>
            <a:cxnLst/>
            <a:rect l="l" t="t" r="r" b="b"/>
            <a:pathLst>
              <a:path w="484213" h="419064">
                <a:moveTo>
                  <a:pt x="0" y="0"/>
                </a:moveTo>
                <a:lnTo>
                  <a:pt x="484213" y="0"/>
                </a:lnTo>
                <a:lnTo>
                  <a:pt x="484213" y="419064"/>
                </a:lnTo>
                <a:lnTo>
                  <a:pt x="0" y="4190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3" name="TextBox 23"/>
          <p:cNvSpPr txBox="1"/>
          <p:nvPr/>
        </p:nvSpPr>
        <p:spPr>
          <a:xfrm>
            <a:off x="1279585" y="381304"/>
            <a:ext cx="3168997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FFFFFF"/>
                </a:solidFill>
                <a:latin typeface="Muli"/>
              </a:rPr>
              <a:t>Çankırı TOBB Fen Lisesi PDR Servisi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91" y="117855"/>
            <a:ext cx="18310194" cy="10287000"/>
          </a:xfrm>
          <a:custGeom>
            <a:avLst/>
            <a:gdLst/>
            <a:ahLst/>
            <a:cxnLst/>
            <a:rect l="l" t="t" r="r" b="b"/>
            <a:pathLst>
              <a:path w="18310194" h="10287000">
                <a:moveTo>
                  <a:pt x="0" y="0"/>
                </a:moveTo>
                <a:lnTo>
                  <a:pt x="18310194" y="0"/>
                </a:lnTo>
                <a:lnTo>
                  <a:pt x="183101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-3787255" y="-11000132"/>
            <a:ext cx="28152469" cy="24341214"/>
          </a:xfrm>
          <a:custGeom>
            <a:avLst/>
            <a:gdLst/>
            <a:ahLst/>
            <a:cxnLst/>
            <a:rect l="l" t="t" r="r" b="b"/>
            <a:pathLst>
              <a:path w="28152469" h="24341214">
                <a:moveTo>
                  <a:pt x="0" y="0"/>
                </a:moveTo>
                <a:lnTo>
                  <a:pt x="28152469" y="0"/>
                </a:lnTo>
                <a:lnTo>
                  <a:pt x="28152469" y="24341214"/>
                </a:lnTo>
                <a:lnTo>
                  <a:pt x="0" y="243412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-3787255" y="-6010752"/>
            <a:ext cx="19570862" cy="16921377"/>
          </a:xfrm>
          <a:custGeom>
            <a:avLst/>
            <a:gdLst/>
            <a:ahLst/>
            <a:cxnLst/>
            <a:rect l="l" t="t" r="r" b="b"/>
            <a:pathLst>
              <a:path w="19570862" h="16921377">
                <a:moveTo>
                  <a:pt x="0" y="0"/>
                </a:moveTo>
                <a:lnTo>
                  <a:pt x="19570862" y="0"/>
                </a:lnTo>
                <a:lnTo>
                  <a:pt x="19570862" y="16921377"/>
                </a:lnTo>
                <a:lnTo>
                  <a:pt x="0" y="169213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4422142" y="4311748"/>
            <a:ext cx="3277555" cy="5406277"/>
          </a:xfrm>
          <a:custGeom>
            <a:avLst/>
            <a:gdLst/>
            <a:ahLst/>
            <a:cxnLst/>
            <a:rect l="l" t="t" r="r" b="b"/>
            <a:pathLst>
              <a:path w="3277555" h="5406277">
                <a:moveTo>
                  <a:pt x="0" y="0"/>
                </a:moveTo>
                <a:lnTo>
                  <a:pt x="3277555" y="0"/>
                </a:lnTo>
                <a:lnTo>
                  <a:pt x="3277555" y="5406277"/>
                </a:lnTo>
                <a:lnTo>
                  <a:pt x="0" y="540627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TextBox 6"/>
          <p:cNvSpPr txBox="1"/>
          <p:nvPr/>
        </p:nvSpPr>
        <p:spPr>
          <a:xfrm>
            <a:off x="6180635" y="1423248"/>
            <a:ext cx="14336111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Muli Bold"/>
              </a:rPr>
              <a:t>Mezunlar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755932" y="3798335"/>
            <a:ext cx="9299823" cy="2344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37"/>
              </a:lnSpc>
              <a:spcBef>
                <a:spcPct val="0"/>
              </a:spcBef>
            </a:pPr>
            <a:r>
              <a:rPr lang="en-US" sz="4455">
                <a:solidFill>
                  <a:srgbClr val="FBFBFA"/>
                </a:solidFill>
                <a:latin typeface="Muli Bold"/>
              </a:rPr>
              <a:t>Genelde tıp, mühendislik, eczacılık,</a:t>
            </a:r>
          </a:p>
          <a:p>
            <a:pPr algn="ctr">
              <a:lnSpc>
                <a:spcPts val="6237"/>
              </a:lnSpc>
              <a:spcBef>
                <a:spcPct val="0"/>
              </a:spcBef>
            </a:pPr>
            <a:r>
              <a:rPr lang="en-US" sz="4455">
                <a:solidFill>
                  <a:srgbClr val="FBFBFA"/>
                </a:solidFill>
                <a:latin typeface="Muli Bold"/>
              </a:rPr>
              <a:t>mimarlık gibi sayısal bölümler</a:t>
            </a:r>
          </a:p>
          <a:p>
            <a:pPr algn="ctr">
              <a:lnSpc>
                <a:spcPts val="6237"/>
              </a:lnSpc>
              <a:spcBef>
                <a:spcPct val="0"/>
              </a:spcBef>
            </a:pPr>
            <a:r>
              <a:rPr lang="en-US" sz="4455">
                <a:solidFill>
                  <a:srgbClr val="FBFBFA"/>
                </a:solidFill>
                <a:latin typeface="Muli Bold"/>
              </a:rPr>
              <a:t>tercih etmektedir.</a:t>
            </a:r>
          </a:p>
        </p:txBody>
      </p:sp>
      <p:sp>
        <p:nvSpPr>
          <p:cNvPr id="8" name="Freeform 8"/>
          <p:cNvSpPr/>
          <p:nvPr/>
        </p:nvSpPr>
        <p:spPr>
          <a:xfrm>
            <a:off x="558945" y="314647"/>
            <a:ext cx="484213" cy="419064"/>
          </a:xfrm>
          <a:custGeom>
            <a:avLst/>
            <a:gdLst/>
            <a:ahLst/>
            <a:cxnLst/>
            <a:rect l="l" t="t" r="r" b="b"/>
            <a:pathLst>
              <a:path w="484213" h="419064">
                <a:moveTo>
                  <a:pt x="0" y="0"/>
                </a:moveTo>
                <a:lnTo>
                  <a:pt x="484213" y="0"/>
                </a:lnTo>
                <a:lnTo>
                  <a:pt x="484213" y="419064"/>
                </a:lnTo>
                <a:lnTo>
                  <a:pt x="0" y="4190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TextBox 9"/>
          <p:cNvSpPr txBox="1"/>
          <p:nvPr/>
        </p:nvSpPr>
        <p:spPr>
          <a:xfrm>
            <a:off x="1279585" y="381304"/>
            <a:ext cx="3168997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FFFFFF"/>
                </a:solidFill>
                <a:latin typeface="Muli"/>
              </a:rPr>
              <a:t>Çankırı TOBB Fen Lisesi PDR Servisi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91" y="117855"/>
            <a:ext cx="18310194" cy="10287000"/>
          </a:xfrm>
          <a:custGeom>
            <a:avLst/>
            <a:gdLst/>
            <a:ahLst/>
            <a:cxnLst/>
            <a:rect l="l" t="t" r="r" b="b"/>
            <a:pathLst>
              <a:path w="18310194" h="10287000">
                <a:moveTo>
                  <a:pt x="0" y="0"/>
                </a:moveTo>
                <a:lnTo>
                  <a:pt x="18310194" y="0"/>
                </a:lnTo>
                <a:lnTo>
                  <a:pt x="183101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350821" y="733711"/>
            <a:ext cx="17586359" cy="9158952"/>
          </a:xfrm>
          <a:custGeom>
            <a:avLst/>
            <a:gdLst/>
            <a:ahLst/>
            <a:cxnLst/>
            <a:rect l="l" t="t" r="r" b="b"/>
            <a:pathLst>
              <a:path w="17586359" h="9158952">
                <a:moveTo>
                  <a:pt x="0" y="0"/>
                </a:moveTo>
                <a:lnTo>
                  <a:pt x="17586358" y="0"/>
                </a:lnTo>
                <a:lnTo>
                  <a:pt x="17586358" y="9158952"/>
                </a:lnTo>
                <a:lnTo>
                  <a:pt x="0" y="91589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558945" y="314647"/>
            <a:ext cx="484213" cy="419064"/>
          </a:xfrm>
          <a:custGeom>
            <a:avLst/>
            <a:gdLst/>
            <a:ahLst/>
            <a:cxnLst/>
            <a:rect l="l" t="t" r="r" b="b"/>
            <a:pathLst>
              <a:path w="484213" h="419064">
                <a:moveTo>
                  <a:pt x="0" y="0"/>
                </a:moveTo>
                <a:lnTo>
                  <a:pt x="484213" y="0"/>
                </a:lnTo>
                <a:lnTo>
                  <a:pt x="484213" y="419064"/>
                </a:lnTo>
                <a:lnTo>
                  <a:pt x="0" y="4190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TextBox 5"/>
          <p:cNvSpPr txBox="1"/>
          <p:nvPr/>
        </p:nvSpPr>
        <p:spPr>
          <a:xfrm>
            <a:off x="1279585" y="381304"/>
            <a:ext cx="3168997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FFFFFF"/>
                </a:solidFill>
                <a:latin typeface="Muli"/>
              </a:rPr>
              <a:t>Çankırı TOBB Fen Lisesi PDR Servisi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91" y="117855"/>
            <a:ext cx="18310194" cy="10287000"/>
          </a:xfrm>
          <a:custGeom>
            <a:avLst/>
            <a:gdLst/>
            <a:ahLst/>
            <a:cxnLst/>
            <a:rect l="l" t="t" r="r" b="b"/>
            <a:pathLst>
              <a:path w="18310194" h="10287000">
                <a:moveTo>
                  <a:pt x="0" y="0"/>
                </a:moveTo>
                <a:lnTo>
                  <a:pt x="18310194" y="0"/>
                </a:lnTo>
                <a:lnTo>
                  <a:pt x="183101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558945" y="314647"/>
            <a:ext cx="484213" cy="419064"/>
          </a:xfrm>
          <a:custGeom>
            <a:avLst/>
            <a:gdLst/>
            <a:ahLst/>
            <a:cxnLst/>
            <a:rect l="l" t="t" r="r" b="b"/>
            <a:pathLst>
              <a:path w="484213" h="419064">
                <a:moveTo>
                  <a:pt x="0" y="0"/>
                </a:moveTo>
                <a:lnTo>
                  <a:pt x="484213" y="0"/>
                </a:lnTo>
                <a:lnTo>
                  <a:pt x="484213" y="419064"/>
                </a:lnTo>
                <a:lnTo>
                  <a:pt x="0" y="4190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3291892" y="1824916"/>
            <a:ext cx="11667428" cy="7746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5120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5120"/>
              </a:lnSpc>
              <a:spcBef>
                <a:spcPct val="0"/>
              </a:spcBef>
            </a:pPr>
            <a:r>
              <a:rPr lang="en-US" sz="3657">
                <a:solidFill>
                  <a:srgbClr val="012C7E"/>
                </a:solidFill>
                <a:latin typeface="Muli Bold Italics"/>
              </a:rPr>
              <a:t>Fen ve matematik alanlarına ilgi duyan,</a:t>
            </a:r>
          </a:p>
          <a:p>
            <a:pPr algn="ctr">
              <a:lnSpc>
                <a:spcPts val="5120"/>
              </a:lnSpc>
              <a:spcBef>
                <a:spcPct val="0"/>
              </a:spcBef>
            </a:pPr>
            <a:endParaRPr lang="en-US" sz="3657">
              <a:solidFill>
                <a:srgbClr val="012C7E"/>
              </a:solidFill>
              <a:latin typeface="Muli Bold Italics"/>
            </a:endParaRPr>
          </a:p>
          <a:p>
            <a:pPr algn="ctr">
              <a:lnSpc>
                <a:spcPts val="5120"/>
              </a:lnSpc>
              <a:spcBef>
                <a:spcPct val="0"/>
              </a:spcBef>
            </a:pPr>
            <a:r>
              <a:rPr lang="en-US" sz="3657">
                <a:solidFill>
                  <a:srgbClr val="012C7E"/>
                </a:solidFill>
                <a:latin typeface="Muli Bold Italics"/>
              </a:rPr>
              <a:t>Fen ve matematik alanlarını derinlemesine</a:t>
            </a:r>
          </a:p>
          <a:p>
            <a:pPr algn="ctr">
              <a:lnSpc>
                <a:spcPts val="5120"/>
              </a:lnSpc>
              <a:spcBef>
                <a:spcPct val="0"/>
              </a:spcBef>
            </a:pPr>
            <a:r>
              <a:rPr lang="en-US" sz="3657">
                <a:solidFill>
                  <a:srgbClr val="012C7E"/>
                </a:solidFill>
                <a:latin typeface="Muli Bold Italics"/>
              </a:rPr>
              <a:t>incelemek isteyen,</a:t>
            </a:r>
          </a:p>
          <a:p>
            <a:pPr algn="ctr">
              <a:lnSpc>
                <a:spcPts val="5120"/>
              </a:lnSpc>
              <a:spcBef>
                <a:spcPct val="0"/>
              </a:spcBef>
            </a:pPr>
            <a:endParaRPr lang="en-US" sz="3657">
              <a:solidFill>
                <a:srgbClr val="012C7E"/>
              </a:solidFill>
              <a:latin typeface="Muli Bold Italics"/>
            </a:endParaRPr>
          </a:p>
          <a:p>
            <a:pPr algn="ctr">
              <a:lnSpc>
                <a:spcPts val="5120"/>
              </a:lnSpc>
              <a:spcBef>
                <a:spcPct val="0"/>
              </a:spcBef>
            </a:pPr>
            <a:r>
              <a:rPr lang="en-US" sz="3657">
                <a:solidFill>
                  <a:srgbClr val="012C7E"/>
                </a:solidFill>
                <a:latin typeface="Muli Bold Italics"/>
              </a:rPr>
              <a:t>Bu alanlarda araştırma yapmayı seven,</a:t>
            </a:r>
          </a:p>
          <a:p>
            <a:pPr algn="ctr">
              <a:lnSpc>
                <a:spcPts val="5120"/>
              </a:lnSpc>
              <a:spcBef>
                <a:spcPct val="0"/>
              </a:spcBef>
            </a:pPr>
            <a:endParaRPr lang="en-US" sz="3657">
              <a:solidFill>
                <a:srgbClr val="012C7E"/>
              </a:solidFill>
              <a:latin typeface="Muli Bold Italics"/>
            </a:endParaRPr>
          </a:p>
          <a:p>
            <a:pPr algn="ctr">
              <a:lnSpc>
                <a:spcPts val="5120"/>
              </a:lnSpc>
              <a:spcBef>
                <a:spcPct val="0"/>
              </a:spcBef>
            </a:pPr>
            <a:r>
              <a:rPr lang="en-US" sz="3657">
                <a:solidFill>
                  <a:srgbClr val="012C7E"/>
                </a:solidFill>
                <a:latin typeface="Muli Bold Italics"/>
              </a:rPr>
              <a:t>Bilimsel projeler üretmeye istekli,</a:t>
            </a:r>
          </a:p>
          <a:p>
            <a:pPr algn="ctr">
              <a:lnSpc>
                <a:spcPts val="5120"/>
              </a:lnSpc>
              <a:spcBef>
                <a:spcPct val="0"/>
              </a:spcBef>
            </a:pPr>
            <a:endParaRPr lang="en-US" sz="3657">
              <a:solidFill>
                <a:srgbClr val="012C7E"/>
              </a:solidFill>
              <a:latin typeface="Muli Bold Italics"/>
            </a:endParaRPr>
          </a:p>
          <a:p>
            <a:pPr algn="ctr">
              <a:lnSpc>
                <a:spcPts val="5120"/>
              </a:lnSpc>
              <a:spcBef>
                <a:spcPct val="0"/>
              </a:spcBef>
            </a:pPr>
            <a:r>
              <a:rPr lang="en-US" sz="3657">
                <a:solidFill>
                  <a:srgbClr val="012C7E"/>
                </a:solidFill>
                <a:latin typeface="Muli Bold Italics"/>
              </a:rPr>
              <a:t>öğrenciler fen liselerini tercih etmelidir.</a:t>
            </a:r>
          </a:p>
        </p:txBody>
      </p:sp>
      <p:grpSp>
        <p:nvGrpSpPr>
          <p:cNvPr id="5" name="Group 5"/>
          <p:cNvGrpSpPr/>
          <p:nvPr/>
        </p:nvGrpSpPr>
        <p:grpSpPr>
          <a:xfrm rot="-142160">
            <a:off x="3163344" y="679502"/>
            <a:ext cx="12791218" cy="1322486"/>
            <a:chOff x="0" y="0"/>
            <a:chExt cx="17054957" cy="1763315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7054957" cy="1763315"/>
              <a:chOff x="0" y="0"/>
              <a:chExt cx="17303464" cy="178900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7303465" cy="1789008"/>
              </a:xfrm>
              <a:custGeom>
                <a:avLst/>
                <a:gdLst/>
                <a:ahLst/>
                <a:cxnLst/>
                <a:rect l="l" t="t" r="r" b="b"/>
                <a:pathLst>
                  <a:path w="17303465" h="1789008">
                    <a:moveTo>
                      <a:pt x="17303465" y="894504"/>
                    </a:moveTo>
                    <a:cubicBezTo>
                      <a:pt x="17303465" y="1360510"/>
                      <a:pt x="16875092" y="1789008"/>
                      <a:pt x="16346519" y="1789008"/>
                    </a:cubicBezTo>
                    <a:lnTo>
                      <a:pt x="956945" y="1789008"/>
                    </a:lnTo>
                    <a:cubicBezTo>
                      <a:pt x="428371" y="1789008"/>
                      <a:pt x="0" y="1360510"/>
                      <a:pt x="0" y="894504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6346519" y="0"/>
                    </a:lnTo>
                    <a:cubicBezTo>
                      <a:pt x="16874967" y="0"/>
                      <a:pt x="17303465" y="428371"/>
                      <a:pt x="17303465" y="894504"/>
                    </a:cubicBezTo>
                    <a:close/>
                  </a:path>
                </a:pathLst>
              </a:custGeom>
              <a:solidFill>
                <a:srgbClr val="E76A30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561063" y="221257"/>
              <a:ext cx="15932831" cy="1171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79"/>
                </a:lnSpc>
              </a:pPr>
              <a:r>
                <a:rPr lang="en-US" sz="5057">
                  <a:solidFill>
                    <a:srgbClr val="FAF2E9"/>
                  </a:solidFill>
                  <a:latin typeface="Horizon Bold"/>
                </a:rPr>
                <a:t>özetle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558945" y="6690794"/>
            <a:ext cx="3203290" cy="2928341"/>
          </a:xfrm>
          <a:custGeom>
            <a:avLst/>
            <a:gdLst/>
            <a:ahLst/>
            <a:cxnLst/>
            <a:rect l="l" t="t" r="r" b="b"/>
            <a:pathLst>
              <a:path w="3203290" h="2928341">
                <a:moveTo>
                  <a:pt x="0" y="0"/>
                </a:moveTo>
                <a:lnTo>
                  <a:pt x="3203290" y="0"/>
                </a:lnTo>
                <a:lnTo>
                  <a:pt x="3203290" y="2928342"/>
                </a:lnTo>
                <a:lnTo>
                  <a:pt x="0" y="292834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>
            <a:off x="14030787" y="2698863"/>
            <a:ext cx="1304503" cy="1175683"/>
          </a:xfrm>
          <a:custGeom>
            <a:avLst/>
            <a:gdLst/>
            <a:ahLst/>
            <a:cxnLst/>
            <a:rect l="l" t="t" r="r" b="b"/>
            <a:pathLst>
              <a:path w="1304503" h="1175683">
                <a:moveTo>
                  <a:pt x="0" y="0"/>
                </a:moveTo>
                <a:lnTo>
                  <a:pt x="1304503" y="0"/>
                </a:lnTo>
                <a:lnTo>
                  <a:pt x="1304503" y="1175683"/>
                </a:lnTo>
                <a:lnTo>
                  <a:pt x="0" y="11756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TextBox 11"/>
          <p:cNvSpPr txBox="1"/>
          <p:nvPr/>
        </p:nvSpPr>
        <p:spPr>
          <a:xfrm>
            <a:off x="1279585" y="381304"/>
            <a:ext cx="3168997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FFFFFF"/>
                </a:solidFill>
                <a:latin typeface="Muli"/>
              </a:rPr>
              <a:t>Çankırı TOBB Fen Lisesi PDR Servisi</a:t>
            </a:r>
          </a:p>
        </p:txBody>
      </p:sp>
      <p:sp>
        <p:nvSpPr>
          <p:cNvPr id="12" name="Freeform 12"/>
          <p:cNvSpPr/>
          <p:nvPr/>
        </p:nvSpPr>
        <p:spPr>
          <a:xfrm>
            <a:off x="14030787" y="4400908"/>
            <a:ext cx="1304503" cy="1175683"/>
          </a:xfrm>
          <a:custGeom>
            <a:avLst/>
            <a:gdLst/>
            <a:ahLst/>
            <a:cxnLst/>
            <a:rect l="l" t="t" r="r" b="b"/>
            <a:pathLst>
              <a:path w="1304503" h="1175683">
                <a:moveTo>
                  <a:pt x="0" y="0"/>
                </a:moveTo>
                <a:lnTo>
                  <a:pt x="1304503" y="0"/>
                </a:lnTo>
                <a:lnTo>
                  <a:pt x="1304503" y="1175683"/>
                </a:lnTo>
                <a:lnTo>
                  <a:pt x="0" y="11756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>
            <a:off x="13928223" y="6102953"/>
            <a:ext cx="1304503" cy="1175683"/>
          </a:xfrm>
          <a:custGeom>
            <a:avLst/>
            <a:gdLst/>
            <a:ahLst/>
            <a:cxnLst/>
            <a:rect l="l" t="t" r="r" b="b"/>
            <a:pathLst>
              <a:path w="1304503" h="1175683">
                <a:moveTo>
                  <a:pt x="0" y="0"/>
                </a:moveTo>
                <a:lnTo>
                  <a:pt x="1304503" y="0"/>
                </a:lnTo>
                <a:lnTo>
                  <a:pt x="1304503" y="1175683"/>
                </a:lnTo>
                <a:lnTo>
                  <a:pt x="0" y="11756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13928223" y="7380251"/>
            <a:ext cx="1304503" cy="1175683"/>
          </a:xfrm>
          <a:custGeom>
            <a:avLst/>
            <a:gdLst/>
            <a:ahLst/>
            <a:cxnLst/>
            <a:rect l="l" t="t" r="r" b="b"/>
            <a:pathLst>
              <a:path w="1304503" h="1175683">
                <a:moveTo>
                  <a:pt x="0" y="0"/>
                </a:moveTo>
                <a:lnTo>
                  <a:pt x="1304503" y="0"/>
                </a:lnTo>
                <a:lnTo>
                  <a:pt x="1304503" y="1175684"/>
                </a:lnTo>
                <a:lnTo>
                  <a:pt x="0" y="11756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8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42160">
            <a:off x="2792944" y="578483"/>
            <a:ext cx="12791218" cy="1322486"/>
            <a:chOff x="0" y="0"/>
            <a:chExt cx="17054957" cy="1763315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7054957" cy="1763315"/>
              <a:chOff x="0" y="0"/>
              <a:chExt cx="17303464" cy="178900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7303465" cy="1789008"/>
              </a:xfrm>
              <a:custGeom>
                <a:avLst/>
                <a:gdLst/>
                <a:ahLst/>
                <a:cxnLst/>
                <a:rect l="l" t="t" r="r" b="b"/>
                <a:pathLst>
                  <a:path w="17303465" h="1789008">
                    <a:moveTo>
                      <a:pt x="17303465" y="894504"/>
                    </a:moveTo>
                    <a:cubicBezTo>
                      <a:pt x="17303465" y="1360510"/>
                      <a:pt x="16875092" y="1789008"/>
                      <a:pt x="16346519" y="1789008"/>
                    </a:cubicBezTo>
                    <a:lnTo>
                      <a:pt x="956945" y="1789008"/>
                    </a:lnTo>
                    <a:cubicBezTo>
                      <a:pt x="428371" y="1789008"/>
                      <a:pt x="0" y="1360510"/>
                      <a:pt x="0" y="894504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6346519" y="0"/>
                    </a:lnTo>
                    <a:cubicBezTo>
                      <a:pt x="16874967" y="0"/>
                      <a:pt x="17303465" y="428371"/>
                      <a:pt x="17303465" y="894504"/>
                    </a:cubicBezTo>
                    <a:close/>
                  </a:path>
                </a:pathLst>
              </a:custGeom>
              <a:solidFill>
                <a:srgbClr val="E76A30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561063" y="221257"/>
              <a:ext cx="15932831" cy="1171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79"/>
                </a:lnSpc>
              </a:pPr>
              <a:r>
                <a:rPr lang="en-US" sz="5057">
                  <a:solidFill>
                    <a:srgbClr val="FAF2E9"/>
                  </a:solidFill>
                  <a:latin typeface="Horizon Bold"/>
                </a:rPr>
                <a:t>okulumuz hakkında</a:t>
              </a:r>
            </a:p>
          </p:txBody>
        </p:sp>
      </p:grpSp>
      <p:sp>
        <p:nvSpPr>
          <p:cNvPr id="6" name="Freeform 6"/>
          <p:cNvSpPr/>
          <p:nvPr/>
        </p:nvSpPr>
        <p:spPr>
          <a:xfrm rot="-4935002" flipH="1" flipV="1">
            <a:off x="952528" y="3305813"/>
            <a:ext cx="574969" cy="1197851"/>
          </a:xfrm>
          <a:custGeom>
            <a:avLst/>
            <a:gdLst/>
            <a:ahLst/>
            <a:cxnLst/>
            <a:rect l="l" t="t" r="r" b="b"/>
            <a:pathLst>
              <a:path w="574969" h="1197851">
                <a:moveTo>
                  <a:pt x="574969" y="1197851"/>
                </a:moveTo>
                <a:lnTo>
                  <a:pt x="0" y="1197851"/>
                </a:lnTo>
                <a:lnTo>
                  <a:pt x="0" y="0"/>
                </a:lnTo>
                <a:lnTo>
                  <a:pt x="574969" y="0"/>
                </a:lnTo>
                <a:lnTo>
                  <a:pt x="574969" y="119785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 rot="-4935002" flipH="1" flipV="1">
            <a:off x="952528" y="5087470"/>
            <a:ext cx="574969" cy="1197851"/>
          </a:xfrm>
          <a:custGeom>
            <a:avLst/>
            <a:gdLst/>
            <a:ahLst/>
            <a:cxnLst/>
            <a:rect l="l" t="t" r="r" b="b"/>
            <a:pathLst>
              <a:path w="574969" h="1197851">
                <a:moveTo>
                  <a:pt x="574969" y="1197851"/>
                </a:moveTo>
                <a:lnTo>
                  <a:pt x="0" y="1197851"/>
                </a:lnTo>
                <a:lnTo>
                  <a:pt x="0" y="0"/>
                </a:lnTo>
                <a:lnTo>
                  <a:pt x="574969" y="0"/>
                </a:lnTo>
                <a:lnTo>
                  <a:pt x="574969" y="119785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 rot="-1641181">
            <a:off x="14630400" y="-1143762"/>
            <a:ext cx="7315200" cy="3165487"/>
          </a:xfrm>
          <a:custGeom>
            <a:avLst/>
            <a:gdLst/>
            <a:ahLst/>
            <a:cxnLst/>
            <a:rect l="l" t="t" r="r" b="b"/>
            <a:pathLst>
              <a:path w="7315200" h="3165487">
                <a:moveTo>
                  <a:pt x="0" y="0"/>
                </a:moveTo>
                <a:lnTo>
                  <a:pt x="7315200" y="0"/>
                </a:lnTo>
                <a:lnTo>
                  <a:pt x="7315200" y="3165486"/>
                </a:lnTo>
                <a:lnTo>
                  <a:pt x="0" y="3165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TextBox 9"/>
          <p:cNvSpPr txBox="1"/>
          <p:nvPr/>
        </p:nvSpPr>
        <p:spPr>
          <a:xfrm>
            <a:off x="2141617" y="3439601"/>
            <a:ext cx="6136779" cy="84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6BCB"/>
                </a:solidFill>
                <a:latin typeface="Muli Bold"/>
              </a:rPr>
              <a:t>Saatler:</a:t>
            </a:r>
            <a:r>
              <a:rPr lang="en-US" sz="4999">
                <a:solidFill>
                  <a:srgbClr val="006BCB"/>
                </a:solidFill>
                <a:latin typeface="Muli"/>
              </a:rPr>
              <a:t> 08.30-16.00</a:t>
            </a:r>
          </a:p>
        </p:txBody>
      </p:sp>
      <p:sp>
        <p:nvSpPr>
          <p:cNvPr id="10" name="Freeform 10"/>
          <p:cNvSpPr/>
          <p:nvPr/>
        </p:nvSpPr>
        <p:spPr>
          <a:xfrm rot="-1892870">
            <a:off x="-4549056" y="7995735"/>
            <a:ext cx="7315200" cy="3165487"/>
          </a:xfrm>
          <a:custGeom>
            <a:avLst/>
            <a:gdLst/>
            <a:ahLst/>
            <a:cxnLst/>
            <a:rect l="l" t="t" r="r" b="b"/>
            <a:pathLst>
              <a:path w="7315200" h="3165487">
                <a:moveTo>
                  <a:pt x="0" y="0"/>
                </a:moveTo>
                <a:lnTo>
                  <a:pt x="7315200" y="0"/>
                </a:lnTo>
                <a:lnTo>
                  <a:pt x="7315200" y="3165486"/>
                </a:lnTo>
                <a:lnTo>
                  <a:pt x="0" y="3165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TextBox 11"/>
          <p:cNvSpPr txBox="1"/>
          <p:nvPr/>
        </p:nvSpPr>
        <p:spPr>
          <a:xfrm>
            <a:off x="2141617" y="5235047"/>
            <a:ext cx="15443833" cy="2616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6BCB"/>
                </a:solidFill>
                <a:latin typeface="Muli Bold"/>
              </a:rPr>
              <a:t>Kontenjan Bilgileri:</a:t>
            </a:r>
            <a:r>
              <a:rPr lang="en-US" sz="4999">
                <a:solidFill>
                  <a:srgbClr val="006BCB"/>
                </a:solidFill>
                <a:latin typeface="Muli"/>
              </a:rPr>
              <a:t> Her sınıf düzeyinde 4 şubemiz, her şubede 30 öğrenci, toplamda her sınıf düzeyinde 120 öğrenci kontenjanımız vardır.</a:t>
            </a:r>
          </a:p>
        </p:txBody>
      </p:sp>
      <p:sp>
        <p:nvSpPr>
          <p:cNvPr id="12" name="Freeform 12"/>
          <p:cNvSpPr/>
          <p:nvPr/>
        </p:nvSpPr>
        <p:spPr>
          <a:xfrm>
            <a:off x="558945" y="314647"/>
            <a:ext cx="484213" cy="419064"/>
          </a:xfrm>
          <a:custGeom>
            <a:avLst/>
            <a:gdLst/>
            <a:ahLst/>
            <a:cxnLst/>
            <a:rect l="l" t="t" r="r" b="b"/>
            <a:pathLst>
              <a:path w="484213" h="419064">
                <a:moveTo>
                  <a:pt x="0" y="0"/>
                </a:moveTo>
                <a:lnTo>
                  <a:pt x="484213" y="0"/>
                </a:lnTo>
                <a:lnTo>
                  <a:pt x="484213" y="419064"/>
                </a:lnTo>
                <a:lnTo>
                  <a:pt x="0" y="4190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TextBox 13"/>
          <p:cNvSpPr txBox="1"/>
          <p:nvPr/>
        </p:nvSpPr>
        <p:spPr>
          <a:xfrm>
            <a:off x="1279585" y="381304"/>
            <a:ext cx="3168997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FFFFFF"/>
                </a:solidFill>
                <a:latin typeface="Muli"/>
              </a:rPr>
              <a:t>Çankırı TOBB Fen Lisesi PDR Servisi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8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42160">
            <a:off x="2792944" y="578483"/>
            <a:ext cx="12791218" cy="1322486"/>
            <a:chOff x="0" y="0"/>
            <a:chExt cx="17054957" cy="1763315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7054957" cy="1763315"/>
              <a:chOff x="0" y="0"/>
              <a:chExt cx="17303464" cy="178900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7303465" cy="1789008"/>
              </a:xfrm>
              <a:custGeom>
                <a:avLst/>
                <a:gdLst/>
                <a:ahLst/>
                <a:cxnLst/>
                <a:rect l="l" t="t" r="r" b="b"/>
                <a:pathLst>
                  <a:path w="17303465" h="1789008">
                    <a:moveTo>
                      <a:pt x="17303465" y="894504"/>
                    </a:moveTo>
                    <a:cubicBezTo>
                      <a:pt x="17303465" y="1360510"/>
                      <a:pt x="16875092" y="1789008"/>
                      <a:pt x="16346519" y="1789008"/>
                    </a:cubicBezTo>
                    <a:lnTo>
                      <a:pt x="956945" y="1789008"/>
                    </a:lnTo>
                    <a:cubicBezTo>
                      <a:pt x="428371" y="1789008"/>
                      <a:pt x="0" y="1360510"/>
                      <a:pt x="0" y="894504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6346519" y="0"/>
                    </a:lnTo>
                    <a:cubicBezTo>
                      <a:pt x="16874967" y="0"/>
                      <a:pt x="17303465" y="428371"/>
                      <a:pt x="17303465" y="894504"/>
                    </a:cubicBezTo>
                    <a:close/>
                  </a:path>
                </a:pathLst>
              </a:custGeom>
              <a:solidFill>
                <a:srgbClr val="E76A30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561063" y="221257"/>
              <a:ext cx="15932831" cy="1171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79"/>
                </a:lnSpc>
              </a:pPr>
              <a:r>
                <a:rPr lang="en-US" sz="5057">
                  <a:solidFill>
                    <a:srgbClr val="FAF2E9"/>
                  </a:solidFill>
                  <a:latin typeface="Horizon Bold"/>
                </a:rPr>
                <a:t>okulumuz hakkında</a:t>
              </a:r>
            </a:p>
          </p:txBody>
        </p:sp>
      </p:grpSp>
      <p:sp>
        <p:nvSpPr>
          <p:cNvPr id="6" name="Freeform 6"/>
          <p:cNvSpPr/>
          <p:nvPr/>
        </p:nvSpPr>
        <p:spPr>
          <a:xfrm rot="-4935002" flipH="1" flipV="1">
            <a:off x="903683" y="3070103"/>
            <a:ext cx="574969" cy="1197851"/>
          </a:xfrm>
          <a:custGeom>
            <a:avLst/>
            <a:gdLst/>
            <a:ahLst/>
            <a:cxnLst/>
            <a:rect l="l" t="t" r="r" b="b"/>
            <a:pathLst>
              <a:path w="574969" h="1197851">
                <a:moveTo>
                  <a:pt x="574969" y="1197852"/>
                </a:moveTo>
                <a:lnTo>
                  <a:pt x="0" y="1197852"/>
                </a:lnTo>
                <a:lnTo>
                  <a:pt x="0" y="0"/>
                </a:lnTo>
                <a:lnTo>
                  <a:pt x="574969" y="0"/>
                </a:lnTo>
                <a:lnTo>
                  <a:pt x="574969" y="119785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 rot="-4935002" flipH="1" flipV="1">
            <a:off x="903683" y="5453093"/>
            <a:ext cx="574969" cy="1197851"/>
          </a:xfrm>
          <a:custGeom>
            <a:avLst/>
            <a:gdLst/>
            <a:ahLst/>
            <a:cxnLst/>
            <a:rect l="l" t="t" r="r" b="b"/>
            <a:pathLst>
              <a:path w="574969" h="1197851">
                <a:moveTo>
                  <a:pt x="574969" y="1197852"/>
                </a:moveTo>
                <a:lnTo>
                  <a:pt x="0" y="1197852"/>
                </a:lnTo>
                <a:lnTo>
                  <a:pt x="0" y="0"/>
                </a:lnTo>
                <a:lnTo>
                  <a:pt x="574969" y="0"/>
                </a:lnTo>
                <a:lnTo>
                  <a:pt x="574969" y="119785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 rot="-1892870">
            <a:off x="-4549056" y="7995735"/>
            <a:ext cx="7315200" cy="3165487"/>
          </a:xfrm>
          <a:custGeom>
            <a:avLst/>
            <a:gdLst/>
            <a:ahLst/>
            <a:cxnLst/>
            <a:rect l="l" t="t" r="r" b="b"/>
            <a:pathLst>
              <a:path w="7315200" h="3165487">
                <a:moveTo>
                  <a:pt x="0" y="0"/>
                </a:moveTo>
                <a:lnTo>
                  <a:pt x="7315200" y="0"/>
                </a:lnTo>
                <a:lnTo>
                  <a:pt x="7315200" y="3165486"/>
                </a:lnTo>
                <a:lnTo>
                  <a:pt x="0" y="3165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558945" y="314647"/>
            <a:ext cx="484213" cy="419064"/>
          </a:xfrm>
          <a:custGeom>
            <a:avLst/>
            <a:gdLst/>
            <a:ahLst/>
            <a:cxnLst/>
            <a:rect l="l" t="t" r="r" b="b"/>
            <a:pathLst>
              <a:path w="484213" h="419064">
                <a:moveTo>
                  <a:pt x="0" y="0"/>
                </a:moveTo>
                <a:lnTo>
                  <a:pt x="484213" y="0"/>
                </a:lnTo>
                <a:lnTo>
                  <a:pt x="484213" y="419064"/>
                </a:lnTo>
                <a:lnTo>
                  <a:pt x="0" y="4190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>
            <a:off x="12436104" y="5143500"/>
            <a:ext cx="4906364" cy="4845034"/>
          </a:xfrm>
          <a:custGeom>
            <a:avLst/>
            <a:gdLst/>
            <a:ahLst/>
            <a:cxnLst/>
            <a:rect l="l" t="t" r="r" b="b"/>
            <a:pathLst>
              <a:path w="4906364" h="4845034">
                <a:moveTo>
                  <a:pt x="0" y="0"/>
                </a:moveTo>
                <a:lnTo>
                  <a:pt x="4906363" y="0"/>
                </a:lnTo>
                <a:lnTo>
                  <a:pt x="4906363" y="4845034"/>
                </a:lnTo>
                <a:lnTo>
                  <a:pt x="0" y="484503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>
            <a:off x="15322954" y="638479"/>
            <a:ext cx="2240964" cy="3156287"/>
          </a:xfrm>
          <a:custGeom>
            <a:avLst/>
            <a:gdLst/>
            <a:ahLst/>
            <a:cxnLst/>
            <a:rect l="l" t="t" r="r" b="b"/>
            <a:pathLst>
              <a:path w="2240964" h="3156287">
                <a:moveTo>
                  <a:pt x="0" y="0"/>
                </a:moveTo>
                <a:lnTo>
                  <a:pt x="2240964" y="0"/>
                </a:lnTo>
                <a:lnTo>
                  <a:pt x="2240964" y="3156287"/>
                </a:lnTo>
                <a:lnTo>
                  <a:pt x="0" y="31562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TextBox 12"/>
          <p:cNvSpPr txBox="1"/>
          <p:nvPr/>
        </p:nvSpPr>
        <p:spPr>
          <a:xfrm>
            <a:off x="2289749" y="3130594"/>
            <a:ext cx="11690069" cy="2143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60"/>
              </a:lnSpc>
              <a:spcBef>
                <a:spcPct val="0"/>
              </a:spcBef>
            </a:pPr>
            <a:r>
              <a:rPr lang="en-US" sz="4114">
                <a:solidFill>
                  <a:srgbClr val="006BCB"/>
                </a:solidFill>
                <a:latin typeface="Muli Bold"/>
              </a:rPr>
              <a:t>Bilimsel Etkinlikler: </a:t>
            </a:r>
            <a:r>
              <a:rPr lang="en-US" sz="4114">
                <a:solidFill>
                  <a:srgbClr val="006BCB"/>
                </a:solidFill>
                <a:latin typeface="Muli"/>
              </a:rPr>
              <a:t>3D Tasarım, İnsansız Hava Araçları, Programlama (yapay zeka), Robotik ve Otomasyon Uygulamaları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89749" y="5610195"/>
            <a:ext cx="10129317" cy="2143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40"/>
              </a:lnSpc>
              <a:spcBef>
                <a:spcPct val="0"/>
              </a:spcBef>
            </a:pPr>
            <a:r>
              <a:rPr lang="en-US" sz="4100">
                <a:solidFill>
                  <a:srgbClr val="006BCB"/>
                </a:solidFill>
                <a:latin typeface="Muli Bold"/>
              </a:rPr>
              <a:t>Sportif Etkinlikler: </a:t>
            </a:r>
            <a:r>
              <a:rPr lang="en-US" sz="4100">
                <a:solidFill>
                  <a:srgbClr val="006BCB"/>
                </a:solidFill>
                <a:latin typeface="Muli"/>
              </a:rPr>
              <a:t>Açık halı saha, basketbol ve voleybol sahaları, masa tenisi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79585" y="381304"/>
            <a:ext cx="3168997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FFFFFF"/>
                </a:solidFill>
                <a:latin typeface="Muli"/>
              </a:rPr>
              <a:t>Çankırı TOBB Fen Lisesi PDR Servisi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353</Words>
  <Application>Microsoft Office PowerPoint</Application>
  <PresentationFormat>Özel</PresentationFormat>
  <Paragraphs>82</Paragraphs>
  <Slides>13</Slides>
  <Notes>12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3" baseType="lpstr">
      <vt:lpstr>Muli</vt:lpstr>
      <vt:lpstr>CS Gordon Serif</vt:lpstr>
      <vt:lpstr>Muli Bold</vt:lpstr>
      <vt:lpstr>Calibri</vt:lpstr>
      <vt:lpstr>Arial</vt:lpstr>
      <vt:lpstr>Muli Bold Italics</vt:lpstr>
      <vt:lpstr>Horizon Bold</vt:lpstr>
      <vt:lpstr>DM Sans Bold</vt:lpstr>
      <vt:lpstr>Muli Ultra-Bold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OKUL TANITIMI 2023-2024</dc:title>
  <dc:creator>gizem kara</dc:creator>
  <cp:lastModifiedBy>gizem kara</cp:lastModifiedBy>
  <cp:revision>2</cp:revision>
  <dcterms:created xsi:type="dcterms:W3CDTF">2006-08-16T00:00:00Z</dcterms:created>
  <dcterms:modified xsi:type="dcterms:W3CDTF">2024-08-02T08:17:50Z</dcterms:modified>
  <dc:identifier>DAFwX0otEEA</dc:identifier>
</cp:coreProperties>
</file>